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56" r:id="rId4"/>
    <p:sldId id="257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8" autoAdjust="0"/>
    <p:restoredTop sz="94660"/>
  </p:normalViewPr>
  <p:slideViewPr>
    <p:cSldViewPr>
      <p:cViewPr varScale="1">
        <p:scale>
          <a:sx n="86" d="100"/>
          <a:sy n="86" d="100"/>
        </p:scale>
        <p:origin x="-944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D8B08-C380-4D78-BBE2-183D9517D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81C91-5017-499B-B970-E0805A148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6A970-F23A-4276-A32B-18C0C886C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62E35-CA3D-43B5-BB34-82607C8DE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2905C-ACA5-4151-8839-FA31608A0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F1B29-3B23-475F-9ECD-C0DF75D9A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85D1C-D23B-486E-903E-97A661CAE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E298A-38F1-4707-8C2F-FE64D3F7C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CBC54-8CE1-43DA-BEDA-440E6689F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627AE-2AEC-4A11-8D0E-5973412DD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36E0-BE6E-4F03-88B7-1A5F98E82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46F38C-F1EB-45EE-8EA2-762C0D1CD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dirty="0" smtClean="0"/>
              <a:t>IOTA Membership and Subscription Numbers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Print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34</a:t>
            </a:r>
            <a:r>
              <a:rPr lang="en-US" dirty="0" smtClean="0"/>
              <a:t> USA 			</a:t>
            </a:r>
            <a:r>
              <a:rPr lang="en-US" i="1" dirty="0" err="1" smtClean="0"/>
              <a:t>vs</a:t>
            </a:r>
            <a:r>
              <a:rPr lang="en-US" i="1" dirty="0" smtClean="0"/>
              <a:t> 43 in 2013 Oct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Outside USA 	</a:t>
            </a:r>
            <a:r>
              <a:rPr lang="en-US" i="1" dirty="0" err="1" smtClean="0"/>
              <a:t>vs</a:t>
            </a:r>
            <a:r>
              <a:rPr lang="en-US" i="1" dirty="0" smtClean="0"/>
              <a:t> 5 in 2013 Oct</a:t>
            </a:r>
          </a:p>
          <a:p>
            <a:endParaRPr lang="en-US" dirty="0" smtClean="0"/>
          </a:p>
          <a:p>
            <a:r>
              <a:rPr lang="en-US" dirty="0" smtClean="0"/>
              <a:t>Online-only</a:t>
            </a:r>
          </a:p>
          <a:p>
            <a:pPr lvl="1">
              <a:buNone/>
            </a:pPr>
            <a:r>
              <a:rPr lang="en-US" dirty="0" smtClean="0">
                <a:solidFill>
                  <a:srgbClr val="008000"/>
                </a:solidFill>
              </a:rPr>
              <a:t>57</a:t>
            </a:r>
            <a:r>
              <a:rPr lang="en-US" dirty="0" smtClean="0"/>
              <a:t> subscribers 	</a:t>
            </a:r>
            <a:r>
              <a:rPr lang="en-US" i="1" dirty="0" err="1" smtClean="0"/>
              <a:t>vs</a:t>
            </a:r>
            <a:r>
              <a:rPr lang="en-US" i="1" dirty="0" smtClean="0"/>
              <a:t> 46 in 2013 Oct</a:t>
            </a:r>
          </a:p>
          <a:p>
            <a:endParaRPr lang="en-US" dirty="0" smtClean="0"/>
          </a:p>
          <a:p>
            <a:r>
              <a:rPr lang="en-US" dirty="0" smtClean="0"/>
              <a:t>Net increase of </a:t>
            </a:r>
            <a:r>
              <a:rPr lang="en-US" dirty="0" smtClean="0">
                <a:solidFill>
                  <a:srgbClr val="008000"/>
                </a:solidFill>
              </a:rPr>
              <a:t>1</a:t>
            </a:r>
            <a:r>
              <a:rPr lang="en-US" dirty="0" smtClean="0"/>
              <a:t> member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IOTA Membership Trends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09800" y="914400"/>
          <a:ext cx="4038600" cy="2667541"/>
        </p:xfrm>
        <a:graphic>
          <a:graphicData uri="http://schemas.openxmlformats.org/drawingml/2006/table">
            <a:tbl>
              <a:tblPr/>
              <a:tblGrid>
                <a:gridCol w="807720"/>
                <a:gridCol w="807720"/>
                <a:gridCol w="807720"/>
                <a:gridCol w="807720"/>
                <a:gridCol w="807720"/>
              </a:tblGrid>
              <a:tr h="8343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Print North America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Print Outside North America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Online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14-July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13-Oct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Sep-13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Oct-12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May-09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Apr-07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May-06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" name="Picture 6" descr="MemberTrend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657600"/>
            <a:ext cx="8016711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IOTA Financial Overview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Starting Balance: 	2013 October 3</a:t>
            </a:r>
          </a:p>
          <a:p>
            <a:pPr lvl="1" eaLnBrk="1" hangingPunct="1"/>
            <a:r>
              <a:rPr lang="en-US" dirty="0" smtClean="0"/>
              <a:t>$6,038.02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Ending Balance: 	2014 July 2</a:t>
            </a:r>
          </a:p>
          <a:p>
            <a:pPr lvl="1" eaLnBrk="1" hangingPunct="1"/>
            <a:r>
              <a:rPr lang="en-US" dirty="0" smtClean="0"/>
              <a:t>$</a:t>
            </a:r>
            <a:r>
              <a:rPr lang="en-US" dirty="0" smtClean="0"/>
              <a:t>7,544.48</a:t>
            </a: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</a:p>
          <a:p>
            <a:pPr eaLnBrk="1" hangingPunct="1"/>
            <a:r>
              <a:rPr lang="en-US" b="1" dirty="0" smtClean="0">
                <a:solidFill>
                  <a:srgbClr val="008000"/>
                </a:solidFill>
              </a:rPr>
              <a:t>Net increase in Balance:</a:t>
            </a:r>
          </a:p>
          <a:p>
            <a:pPr lvl="1" eaLnBrk="1" hangingPunct="1"/>
            <a:r>
              <a:rPr lang="en-US" b="1" dirty="0" smtClean="0">
                <a:solidFill>
                  <a:srgbClr val="008000"/>
                </a:solidFill>
              </a:rPr>
              <a:t>$1506.46 but…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IOTA Financial Details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763000" cy="6019800"/>
          </a:xfrm>
        </p:spPr>
        <p:txBody>
          <a:bodyPr/>
          <a:lstStyle/>
          <a:p>
            <a:pPr eaLnBrk="1" hangingPunct="1"/>
            <a:r>
              <a:rPr lang="en-US" dirty="0" smtClean="0"/>
              <a:t>Membership Income: 	$600</a:t>
            </a:r>
            <a:endParaRPr lang="en-US" sz="2400" i="1" dirty="0" smtClean="0"/>
          </a:p>
          <a:p>
            <a:pPr eaLnBrk="1" hangingPunct="1"/>
            <a:r>
              <a:rPr lang="en-US" dirty="0" smtClean="0"/>
              <a:t>Interest:				</a:t>
            </a:r>
            <a:r>
              <a:rPr lang="en-US" dirty="0" smtClean="0"/>
              <a:t>$?</a:t>
            </a:r>
            <a:endParaRPr lang="en-US" dirty="0" smtClean="0"/>
          </a:p>
          <a:p>
            <a:pPr eaLnBrk="1" hangingPunct="1"/>
            <a:r>
              <a:rPr lang="en-US" dirty="0" smtClean="0"/>
              <a:t>IOTA-VTI Royalties:	$528</a:t>
            </a:r>
            <a:endParaRPr lang="en-US" sz="2800" dirty="0" smtClean="0"/>
          </a:p>
          <a:p>
            <a:pPr eaLnBrk="1" hangingPunct="1"/>
            <a:r>
              <a:rPr lang="en-US" dirty="0" smtClean="0"/>
              <a:t>PayPal Balance:		$</a:t>
            </a:r>
            <a:r>
              <a:rPr lang="en-US" dirty="0" smtClean="0"/>
              <a:t>2128.19 but…</a:t>
            </a:r>
            <a:endParaRPr lang="en-US" dirty="0" smtClean="0"/>
          </a:p>
          <a:p>
            <a:pPr eaLnBrk="1" hangingPunct="1"/>
            <a:r>
              <a:rPr lang="en-US" sz="2800" dirty="0" smtClean="0"/>
              <a:t>‘14 Web </a:t>
            </a:r>
            <a:r>
              <a:rPr lang="en-US" sz="2800" dirty="0" smtClean="0"/>
              <a:t>Services Fund	</a:t>
            </a:r>
            <a:r>
              <a:rPr lang="en-US" sz="2800" dirty="0" smtClean="0"/>
              <a:t>$</a:t>
            </a:r>
            <a:r>
              <a:rPr lang="en-US" sz="2800" dirty="0" smtClean="0"/>
              <a:t>540</a:t>
            </a:r>
          </a:p>
          <a:p>
            <a:pPr eaLnBrk="1" hangingPunct="1"/>
            <a:r>
              <a:rPr lang="en-US" dirty="0" smtClean="0"/>
              <a:t>Expenses</a:t>
            </a:r>
          </a:p>
          <a:p>
            <a:pPr lvl="1" eaLnBrk="1" hangingPunct="1"/>
            <a:r>
              <a:rPr lang="en-US" dirty="0" smtClean="0"/>
              <a:t>Printing/mailing costs: 	</a:t>
            </a:r>
            <a:r>
              <a:rPr lang="en-US" dirty="0" smtClean="0">
                <a:solidFill>
                  <a:srgbClr val="FF0000"/>
                </a:solidFill>
              </a:rPr>
              <a:t>$1372.75</a:t>
            </a:r>
          </a:p>
          <a:p>
            <a:pPr lvl="1" eaLnBrk="1" hangingPunct="1"/>
            <a:r>
              <a:rPr lang="en-US" dirty="0" smtClean="0"/>
              <a:t>JOA layout/design:	</a:t>
            </a:r>
            <a:r>
              <a:rPr lang="en-US" dirty="0" smtClean="0">
                <a:solidFill>
                  <a:srgbClr val="FF0000"/>
                </a:solidFill>
              </a:rPr>
              <a:t>$541.82 (2 issues!?) </a:t>
            </a:r>
            <a:endParaRPr lang="en-US" dirty="0" smtClean="0"/>
          </a:p>
          <a:p>
            <a:pPr lvl="1" eaLnBrk="1" hangingPunct="1"/>
            <a:r>
              <a:rPr lang="en-US" dirty="0" smtClean="0"/>
              <a:t>Web service:		</a:t>
            </a:r>
            <a:r>
              <a:rPr lang="en-US" dirty="0" smtClean="0">
                <a:solidFill>
                  <a:srgbClr val="FF0000"/>
                </a:solidFill>
              </a:rPr>
              <a:t>Still donated</a:t>
            </a:r>
          </a:p>
          <a:p>
            <a:pPr lvl="1" eaLnBrk="1" hangingPunct="1"/>
            <a:r>
              <a:rPr lang="en-US" dirty="0" smtClean="0"/>
              <a:t>Awards			</a:t>
            </a:r>
            <a:r>
              <a:rPr lang="en-US" dirty="0" smtClean="0">
                <a:solidFill>
                  <a:srgbClr val="FF0000"/>
                </a:solidFill>
              </a:rPr>
              <a:t>Not paid for 2 years</a:t>
            </a:r>
            <a:r>
              <a:rPr lang="en-US" dirty="0" smtClean="0">
                <a:solidFill>
                  <a:srgbClr val="FF0000"/>
                </a:solidFill>
              </a:rPr>
              <a:t>+!?</a:t>
            </a:r>
            <a:endParaRPr lang="en-US" dirty="0" smtClean="0"/>
          </a:p>
          <a:p>
            <a:pPr lvl="1" eaLnBrk="1" hangingPunct="1"/>
            <a:r>
              <a:rPr lang="en-US" dirty="0" smtClean="0"/>
              <a:t>Fees:				</a:t>
            </a:r>
            <a:r>
              <a:rPr lang="en-US" sz="2000" dirty="0" smtClean="0">
                <a:solidFill>
                  <a:srgbClr val="FF0000"/>
                </a:solidFill>
              </a:rPr>
              <a:t>PayPal fees totaled $55.28</a:t>
            </a:r>
            <a:r>
              <a:rPr lang="en-US" dirty="0" smtClean="0"/>
              <a:t>		 	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IOTA Business Items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/>
            <a:r>
              <a:rPr lang="en-US" dirty="0" smtClean="0"/>
              <a:t>JOA publication</a:t>
            </a:r>
          </a:p>
          <a:p>
            <a:pPr lvl="1" eaLnBrk="1" hangingPunct="1"/>
            <a:r>
              <a:rPr lang="en-US" dirty="0" smtClean="0"/>
              <a:t>Seemingly getting more and more behind per issue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Online access</a:t>
            </a:r>
          </a:p>
          <a:p>
            <a:pPr lvl="1" eaLnBrk="1" hangingPunct="1"/>
            <a:r>
              <a:rPr lang="en-US" sz="2000" dirty="0" smtClean="0"/>
              <a:t>New </a:t>
            </a:r>
            <a:r>
              <a:rPr lang="en-US" sz="2000" dirty="0" smtClean="0"/>
              <a:t>password protocol </a:t>
            </a:r>
            <a:r>
              <a:rPr lang="en-US" sz="2000" dirty="0" smtClean="0"/>
              <a:t>seems to be working fine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Remembering passwords is the only problem.</a:t>
            </a:r>
            <a:endParaRPr lang="en-US" dirty="0" smtClean="0"/>
          </a:p>
          <a:p>
            <a:pPr eaLnBrk="1" hangingPunct="1"/>
            <a:r>
              <a:rPr lang="en-US" dirty="0" smtClean="0"/>
              <a:t>Complaints</a:t>
            </a:r>
          </a:p>
          <a:p>
            <a:pPr lvl="1" eaLnBrk="1" hangingPunct="1"/>
            <a:r>
              <a:rPr lang="en-US" dirty="0" smtClean="0"/>
              <a:t>None this past year…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 JOA </a:t>
            </a:r>
            <a:r>
              <a:rPr lang="en-US" dirty="0" smtClean="0"/>
              <a:t>1402 </a:t>
            </a:r>
            <a:r>
              <a:rPr lang="en-US" dirty="0" smtClean="0"/>
              <a:t>costs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Layout/Design:</a:t>
            </a:r>
          </a:p>
          <a:p>
            <a:pPr lvl="1"/>
            <a:r>
              <a:rPr lang="en-US" dirty="0" smtClean="0"/>
              <a:t>Of the order of $275 </a:t>
            </a:r>
            <a:r>
              <a:rPr lang="en-US" dirty="0" smtClean="0"/>
              <a:t>(</a:t>
            </a:r>
            <a:r>
              <a:rPr lang="az-Cyrl-AZ" dirty="0" smtClean="0"/>
              <a:t>Є</a:t>
            </a:r>
            <a:r>
              <a:rPr lang="en-US" dirty="0" smtClean="0"/>
              <a:t>195)</a:t>
            </a:r>
            <a:endParaRPr lang="en-US" dirty="0" smtClean="0"/>
          </a:p>
          <a:p>
            <a:r>
              <a:rPr lang="en-US" dirty="0" smtClean="0"/>
              <a:t>45 </a:t>
            </a:r>
            <a:r>
              <a:rPr lang="en-US" dirty="0" smtClean="0"/>
              <a:t>Copies Printed:</a:t>
            </a:r>
          </a:p>
          <a:p>
            <a:pPr lvl="1"/>
            <a:r>
              <a:rPr lang="en-US" dirty="0" smtClean="0"/>
              <a:t>$</a:t>
            </a:r>
            <a:r>
              <a:rPr lang="en-US" dirty="0" smtClean="0"/>
              <a:t>202.83</a:t>
            </a:r>
            <a:endParaRPr lang="en-US" dirty="0" smtClean="0"/>
          </a:p>
          <a:p>
            <a:r>
              <a:rPr lang="en-US" dirty="0" smtClean="0"/>
              <a:t>Envelopes/Labels/Printable Postage Sheets:</a:t>
            </a:r>
          </a:p>
          <a:p>
            <a:pPr lvl="1"/>
            <a:r>
              <a:rPr lang="en-US" dirty="0" smtClean="0"/>
              <a:t>$42.38</a:t>
            </a:r>
            <a:r>
              <a:rPr lang="en-US" dirty="0" smtClean="0"/>
              <a:t>	(purchased every </a:t>
            </a:r>
            <a:r>
              <a:rPr lang="en-US" dirty="0" smtClean="0"/>
              <a:t>few </a:t>
            </a:r>
            <a:r>
              <a:rPr lang="en-US" dirty="0" smtClean="0"/>
              <a:t>issues)</a:t>
            </a:r>
          </a:p>
          <a:p>
            <a:r>
              <a:rPr lang="en-US" dirty="0" smtClean="0"/>
              <a:t>Postage:</a:t>
            </a:r>
          </a:p>
          <a:p>
            <a:pPr lvl="1"/>
            <a:r>
              <a:rPr lang="en-US" dirty="0" smtClean="0"/>
              <a:t>$108.58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 JOA </a:t>
            </a:r>
            <a:r>
              <a:rPr lang="en-US" dirty="0" smtClean="0"/>
              <a:t>1402 </a:t>
            </a:r>
            <a:r>
              <a:rPr lang="en-US" dirty="0" smtClean="0"/>
              <a:t>costs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r>
              <a:rPr lang="en-US" dirty="0" smtClean="0"/>
              <a:t>Net cost of </a:t>
            </a:r>
            <a:r>
              <a:rPr lang="en-US" dirty="0" smtClean="0"/>
              <a:t>~$628.79 </a:t>
            </a:r>
            <a:r>
              <a:rPr lang="en-US" dirty="0" smtClean="0"/>
              <a:t>for this issue</a:t>
            </a:r>
          </a:p>
          <a:p>
            <a:pPr lvl="1"/>
            <a:r>
              <a:rPr lang="en-US" dirty="0" smtClean="0"/>
              <a:t>(“about” due to irregularity in supplies)</a:t>
            </a:r>
          </a:p>
          <a:p>
            <a:endParaRPr lang="en-US" dirty="0" smtClean="0"/>
          </a:p>
          <a:p>
            <a:r>
              <a:rPr lang="en-US" dirty="0" smtClean="0"/>
              <a:t>40 </a:t>
            </a:r>
            <a:r>
              <a:rPr lang="en-US" dirty="0" smtClean="0"/>
              <a:t>issues mailed so each issue cost ~$</a:t>
            </a:r>
            <a:r>
              <a:rPr lang="en-US" dirty="0" smtClean="0"/>
              <a:t>15.72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Price paid per issue by members depends upon several factors (location, payment &amp; delivery options) but is ~$</a:t>
            </a:r>
            <a:r>
              <a:rPr lang="en-US" dirty="0" smtClean="0"/>
              <a:t>10.25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189</Words>
  <Application>Microsoft Office PowerPoint</Application>
  <PresentationFormat>On-screen Show (4:3)</PresentationFormat>
  <Paragraphs>101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IOTA Membership and Subscription Numbers</vt:lpstr>
      <vt:lpstr>IOTA Membership Trends</vt:lpstr>
      <vt:lpstr>IOTA Financial Overview</vt:lpstr>
      <vt:lpstr>IOTA Financial Details</vt:lpstr>
      <vt:lpstr>IOTA Business Items</vt:lpstr>
      <vt:lpstr>Representative JOA 1402 costs</vt:lpstr>
      <vt:lpstr>Representative JOA 1402 costs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 Business Report</dc:title>
  <dc:creator>Prof. Dude</dc:creator>
  <cp:lastModifiedBy>Chad</cp:lastModifiedBy>
  <cp:revision>61</cp:revision>
  <dcterms:created xsi:type="dcterms:W3CDTF">2007-07-13T20:39:54Z</dcterms:created>
  <dcterms:modified xsi:type="dcterms:W3CDTF">2014-07-10T01:01:34Z</dcterms:modified>
</cp:coreProperties>
</file>